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 id="2147483739" r:id="rId2"/>
    <p:sldMasterId id="2147483752" r:id="rId3"/>
  </p:sldMasterIdLst>
  <p:sldIdLst>
    <p:sldId id="256" r:id="rId4"/>
    <p:sldId id="262" r:id="rId5"/>
    <p:sldId id="269" r:id="rId6"/>
    <p:sldId id="267" r:id="rId7"/>
    <p:sldId id="264" r:id="rId8"/>
    <p:sldId id="265" r:id="rId9"/>
    <p:sldId id="268" r:id="rId10"/>
    <p:sldId id="266"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2"/>
  </p:normalViewPr>
  <p:slideViewPr>
    <p:cSldViewPr snapToGrid="0" snapToObjects="1">
      <p:cViewPr varScale="1">
        <p:scale>
          <a:sx n="90" d="100"/>
          <a:sy n="90" d="100"/>
        </p:scale>
        <p:origin x="23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6/30/21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20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6/30/21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74741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6/30/21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100280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7645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5314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2514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452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79968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08770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5111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07402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6/30/21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743837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69459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45277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577686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6/30/21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50721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571104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187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853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5327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0919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687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6/30/21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973591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920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311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22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174518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6/30/21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6548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6/30/21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18870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6/30/21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03957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6/30/21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21039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6/30/21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78322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6/30/21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63145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6/30/21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9793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6/30/21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23633736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6/30/21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103724318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27" r:id="rId5"/>
    <p:sldLayoutId id="2147483728" r:id="rId6"/>
    <p:sldLayoutId id="2147483734"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6/30/21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10228939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www.beweegr.nl/" TargetMode="External"/><Relationship Id="rId2" Type="http://schemas.openxmlformats.org/officeDocument/2006/relationships/hyperlink" Target="http://www.vife-avitallife.nl/" TargetMode="Externa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voedselgeschiedenis.nl/voedselgeschiedenis-van-nederland"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fbeelding met stof&#10;&#10;Automatisch gegenereerde beschrijving">
            <a:extLst>
              <a:ext uri="{FF2B5EF4-FFF2-40B4-BE49-F238E27FC236}">
                <a16:creationId xmlns:a16="http://schemas.microsoft.com/office/drawing/2014/main" id="{4443CD75-F014-4560-AED8-B855EC6CCAA5}"/>
              </a:ext>
            </a:extLst>
          </p:cNvPr>
          <p:cNvPicPr>
            <a:picLocks noChangeAspect="1"/>
          </p:cNvPicPr>
          <p:nvPr/>
        </p:nvPicPr>
        <p:blipFill rotWithShape="1">
          <a:blip r:embed="rId2"/>
          <a:srcRect t="22597" r="9093" b="8540"/>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12F8055-1347-E241-9F8E-7345AA973990}"/>
              </a:ext>
            </a:extLst>
          </p:cNvPr>
          <p:cNvSpPr>
            <a:spLocks noGrp="1"/>
          </p:cNvSpPr>
          <p:nvPr>
            <p:ph type="ctrTitle"/>
          </p:nvPr>
        </p:nvSpPr>
        <p:spPr>
          <a:xfrm>
            <a:off x="477981" y="1122363"/>
            <a:ext cx="4023360" cy="3204134"/>
          </a:xfrm>
        </p:spPr>
        <p:txBody>
          <a:bodyPr anchor="b">
            <a:normAutofit/>
          </a:bodyPr>
          <a:lstStyle/>
          <a:p>
            <a:r>
              <a:rPr lang="nl-NL" sz="4800"/>
              <a:t>Herhaling week 8</a:t>
            </a:r>
          </a:p>
        </p:txBody>
      </p:sp>
      <p:sp>
        <p:nvSpPr>
          <p:cNvPr id="3" name="Ondertitel 2">
            <a:extLst>
              <a:ext uri="{FF2B5EF4-FFF2-40B4-BE49-F238E27FC236}">
                <a16:creationId xmlns:a16="http://schemas.microsoft.com/office/drawing/2014/main" id="{1C2FB6BD-444F-F549-A12D-4AA1D70B0675}"/>
              </a:ext>
            </a:extLst>
          </p:cNvPr>
          <p:cNvSpPr>
            <a:spLocks noGrp="1"/>
          </p:cNvSpPr>
          <p:nvPr>
            <p:ph type="subTitle" idx="1"/>
          </p:nvPr>
        </p:nvSpPr>
        <p:spPr>
          <a:xfrm>
            <a:off x="477980" y="4872922"/>
            <a:ext cx="4023359" cy="1208141"/>
          </a:xfrm>
        </p:spPr>
        <p:txBody>
          <a:bodyPr>
            <a:normAutofit/>
          </a:bodyPr>
          <a:lstStyle/>
          <a:p>
            <a:r>
              <a:rPr lang="nl-NL" sz="2000" dirty="0"/>
              <a:t>Begrippen, vragen escape </a:t>
            </a:r>
            <a:r>
              <a:rPr lang="nl-NL" sz="2000" dirty="0" err="1"/>
              <a:t>the</a:t>
            </a:r>
            <a:r>
              <a:rPr lang="nl-NL" sz="2000" dirty="0"/>
              <a:t> classroom</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74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22249-6DB1-2A4F-8233-4D0F0D170DD3}"/>
              </a:ext>
            </a:extLst>
          </p:cNvPr>
          <p:cNvSpPr>
            <a:spLocks noGrp="1"/>
          </p:cNvSpPr>
          <p:nvPr>
            <p:ph type="title" idx="4294967295"/>
          </p:nvPr>
        </p:nvSpPr>
        <p:spPr>
          <a:xfrm>
            <a:off x="463137" y="99476"/>
            <a:ext cx="10515600" cy="1325563"/>
          </a:xfrm>
        </p:spPr>
        <p:txBody>
          <a:bodyPr>
            <a:normAutofit/>
          </a:bodyPr>
          <a:lstStyle/>
          <a:p>
            <a:r>
              <a:rPr lang="nl-NL" sz="8000" dirty="0">
                <a:solidFill>
                  <a:schemeClr val="accent1"/>
                </a:solidFill>
              </a:rPr>
              <a:t> Begrippenlijst</a:t>
            </a:r>
          </a:p>
        </p:txBody>
      </p:sp>
      <p:graphicFrame>
        <p:nvGraphicFramePr>
          <p:cNvPr id="4" name="Tijdelijke aanduiding voor inhoud 3">
            <a:extLst>
              <a:ext uri="{FF2B5EF4-FFF2-40B4-BE49-F238E27FC236}">
                <a16:creationId xmlns:a16="http://schemas.microsoft.com/office/drawing/2014/main" id="{EC11F014-E920-B54B-A10A-53714A0D1E9B}"/>
              </a:ext>
            </a:extLst>
          </p:cNvPr>
          <p:cNvGraphicFramePr>
            <a:graphicFrameLocks noGrp="1"/>
          </p:cNvGraphicFramePr>
          <p:nvPr>
            <p:ph idx="4294967295"/>
            <p:extLst>
              <p:ext uri="{D42A27DB-BD31-4B8C-83A1-F6EECF244321}">
                <p14:modId xmlns:p14="http://schemas.microsoft.com/office/powerpoint/2010/main" val="1302006067"/>
              </p:ext>
            </p:extLst>
          </p:nvPr>
        </p:nvGraphicFramePr>
        <p:xfrm>
          <a:off x="724395" y="1425039"/>
          <a:ext cx="10367158" cy="5014121"/>
        </p:xfrm>
        <a:graphic>
          <a:graphicData uri="http://schemas.openxmlformats.org/drawingml/2006/table">
            <a:tbl>
              <a:tblPr firstRow="1" firstCol="1" bandRow="1">
                <a:tableStyleId>{69012ECD-51FC-41F1-AA8D-1B2483CD663E}</a:tableStyleId>
              </a:tblPr>
              <a:tblGrid>
                <a:gridCol w="2490902">
                  <a:extLst>
                    <a:ext uri="{9D8B030D-6E8A-4147-A177-3AD203B41FA5}">
                      <a16:colId xmlns:a16="http://schemas.microsoft.com/office/drawing/2014/main" val="4226770467"/>
                    </a:ext>
                  </a:extLst>
                </a:gridCol>
                <a:gridCol w="7876256">
                  <a:extLst>
                    <a:ext uri="{9D8B030D-6E8A-4147-A177-3AD203B41FA5}">
                      <a16:colId xmlns:a16="http://schemas.microsoft.com/office/drawing/2014/main" val="2084330999"/>
                    </a:ext>
                  </a:extLst>
                </a:gridCol>
              </a:tblGrid>
              <a:tr h="177218">
                <a:tc>
                  <a:txBody>
                    <a:bodyPr/>
                    <a:lstStyle/>
                    <a:p>
                      <a:pPr algn="ctr">
                        <a:spcAft>
                          <a:spcPts val="0"/>
                        </a:spcAft>
                        <a:tabLst>
                          <a:tab pos="180340" algn="l"/>
                        </a:tabLst>
                      </a:pPr>
                      <a:r>
                        <a:rPr lang="nl-NL" sz="900">
                          <a:effectLst/>
                        </a:rPr>
                        <a:t>Begrip</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lgn="ctr">
                        <a:spcAft>
                          <a:spcPts val="0"/>
                        </a:spcAft>
                        <a:tabLst>
                          <a:tab pos="180340" algn="l"/>
                        </a:tabLst>
                      </a:pPr>
                      <a:r>
                        <a:rPr lang="nl-NL" sz="900">
                          <a:effectLst/>
                        </a:rPr>
                        <a:t>Toelichting</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795331408"/>
                  </a:ext>
                </a:extLst>
              </a:tr>
              <a:tr h="328502">
                <a:tc>
                  <a:txBody>
                    <a:bodyPr/>
                    <a:lstStyle/>
                    <a:p>
                      <a:pPr>
                        <a:spcBef>
                          <a:spcPts val="200"/>
                        </a:spcBef>
                        <a:spcAft>
                          <a:spcPts val="200"/>
                        </a:spcAft>
                        <a:tabLst>
                          <a:tab pos="180340" algn="l"/>
                        </a:tabLst>
                      </a:pPr>
                      <a:r>
                        <a:rPr lang="nl-NL" sz="1300" b="1">
                          <a:solidFill>
                            <a:schemeClr val="tx1"/>
                          </a:solidFill>
                          <a:effectLst/>
                        </a:rPr>
                        <a:t>Nudging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300" b="1">
                          <a:solidFill>
                            <a:schemeClr val="tx1"/>
                          </a:solidFill>
                          <a:effectLst/>
                        </a:rPr>
                        <a:t>Je snapt op welke wijze nudging gedrag kan beïnvloeden. Je weet welke verschillende vormen er zijn en je kunt ook voorbeelden benoemen.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127229619"/>
                  </a:ext>
                </a:extLst>
              </a:tr>
              <a:tr h="208000">
                <a:tc>
                  <a:txBody>
                    <a:bodyPr/>
                    <a:lstStyle/>
                    <a:p>
                      <a:pPr>
                        <a:spcBef>
                          <a:spcPts val="200"/>
                        </a:spcBef>
                        <a:spcAft>
                          <a:spcPts val="200"/>
                        </a:spcAft>
                        <a:tabLst>
                          <a:tab pos="180340" algn="l"/>
                        </a:tabLst>
                      </a:pPr>
                      <a:r>
                        <a:rPr lang="nl-NL" sz="1300" b="1">
                          <a:solidFill>
                            <a:schemeClr val="tx1"/>
                          </a:solidFill>
                          <a:effectLst/>
                        </a:rPr>
                        <a:t>Voedselverspilling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benoemen wat voedselverspilling is en kunt een relatie leggen met de ladder van Moerman (zie volgend begrip)</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323327758"/>
                  </a:ext>
                </a:extLst>
              </a:tr>
              <a:tr h="208000">
                <a:tc>
                  <a:txBody>
                    <a:bodyPr/>
                    <a:lstStyle/>
                    <a:p>
                      <a:pPr>
                        <a:spcBef>
                          <a:spcPts val="200"/>
                        </a:spcBef>
                        <a:spcAft>
                          <a:spcPts val="200"/>
                        </a:spcAft>
                        <a:tabLst>
                          <a:tab pos="180340" algn="l"/>
                        </a:tabLst>
                      </a:pPr>
                      <a:r>
                        <a:rPr lang="nl-NL" sz="1300" b="1">
                          <a:solidFill>
                            <a:schemeClr val="tx1"/>
                          </a:solidFill>
                          <a:effectLst/>
                        </a:rPr>
                        <a:t>Ladder van Moerman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snapt wat de ladder van Moerman beschrijft en begrijpt de opbouw van de piramide.</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4190624375"/>
                  </a:ext>
                </a:extLst>
              </a:tr>
              <a:tr h="631068">
                <a:tc>
                  <a:txBody>
                    <a:bodyPr/>
                    <a:lstStyle/>
                    <a:p>
                      <a:pPr>
                        <a:spcAft>
                          <a:spcPts val="0"/>
                        </a:spcAft>
                      </a:pPr>
                      <a:r>
                        <a:rPr lang="nl-NL" sz="1300" b="1">
                          <a:solidFill>
                            <a:schemeClr val="tx1"/>
                          </a:solidFill>
                          <a:effectLst/>
                        </a:rPr>
                        <a:t>Gezonde leef- en werkomgeving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a:solidFill>
                            <a:schemeClr val="tx1"/>
                          </a:solidFill>
                          <a:effectLst/>
                        </a:rPr>
                        <a:t>Je kunt aangeven hoe de omgeving van invloed is op de gezondheid. </a:t>
                      </a:r>
                    </a:p>
                    <a:p>
                      <a:pPr>
                        <a:spcAft>
                          <a:spcPts val="0"/>
                        </a:spcAft>
                      </a:pPr>
                      <a:r>
                        <a:rPr lang="nl-NL" sz="1300" b="1">
                          <a:solidFill>
                            <a:schemeClr val="tx1"/>
                          </a:solidFill>
                          <a:effectLst/>
                        </a:rPr>
                        <a:t>Je kunt de relatie tussen luchtkwaliteit en gezondheid uitleggen. Je kunt de rol van fijnstof hierin uitleggen.</a:t>
                      </a:r>
                    </a:p>
                    <a:p>
                      <a:pPr>
                        <a:spcAft>
                          <a:spcPts val="0"/>
                        </a:spcAft>
                      </a:pPr>
                      <a:r>
                        <a:rPr lang="nl-NL" sz="1300" b="1">
                          <a:solidFill>
                            <a:schemeClr val="tx1"/>
                          </a:solidFill>
                          <a:effectLst/>
                        </a:rPr>
                        <a:t>Je kunt de term ‘sick building syndrome’ uitleggen en verschillende oorzaken hiervan benoemen. Daarnaast ben je bekent met de klachten die mensen kunnen hebben.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126515976"/>
                  </a:ext>
                </a:extLst>
              </a:tr>
              <a:tr h="208000">
                <a:tc>
                  <a:txBody>
                    <a:bodyPr/>
                    <a:lstStyle/>
                    <a:p>
                      <a:pPr>
                        <a:spcBef>
                          <a:spcPts val="200"/>
                        </a:spcBef>
                        <a:spcAft>
                          <a:spcPts val="200"/>
                        </a:spcAft>
                        <a:tabLst>
                          <a:tab pos="180340" algn="l"/>
                        </a:tabLst>
                      </a:pPr>
                      <a:r>
                        <a:rPr lang="nl-NL" sz="1300" b="1">
                          <a:solidFill>
                            <a:schemeClr val="tx1"/>
                          </a:solidFill>
                          <a:effectLst/>
                        </a:rPr>
                        <a:t>Hittestress</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uitleggen wat hittestress is en wat de impact is op mens, dier en milieu.</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3282150"/>
                  </a:ext>
                </a:extLst>
              </a:tr>
              <a:tr h="442667">
                <a:tc>
                  <a:txBody>
                    <a:bodyPr/>
                    <a:lstStyle/>
                    <a:p>
                      <a:pPr>
                        <a:spcAft>
                          <a:spcPts val="0"/>
                        </a:spcAft>
                      </a:pPr>
                      <a:r>
                        <a:rPr lang="nl-NL" sz="1300" b="1">
                          <a:solidFill>
                            <a:schemeClr val="tx1"/>
                          </a:solidFill>
                          <a:effectLst/>
                        </a:rPr>
                        <a:t>Groen en gezonde leef- en werkomgeving</a:t>
                      </a:r>
                    </a:p>
                    <a:p>
                      <a:pPr>
                        <a:spcBef>
                          <a:spcPts val="200"/>
                        </a:spcBef>
                        <a:spcAft>
                          <a:spcPts val="200"/>
                        </a:spcAft>
                        <a:tabLst>
                          <a:tab pos="180340" algn="l"/>
                        </a:tabLst>
                      </a:pPr>
                      <a:r>
                        <a:rPr lang="nl-NL" sz="1300" b="1">
                          <a:solidFill>
                            <a:schemeClr val="tx1"/>
                          </a:solidFill>
                          <a:effectLst/>
                        </a:rPr>
                        <a:t> </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300" b="1" dirty="0">
                          <a:solidFill>
                            <a:schemeClr val="tx1"/>
                          </a:solidFill>
                          <a:effectLst/>
                        </a:rPr>
                        <a:t>Je weet wat fotosynthese is.</a:t>
                      </a:r>
                    </a:p>
                    <a:p>
                      <a:pPr>
                        <a:spcAft>
                          <a:spcPts val="0"/>
                        </a:spcAft>
                      </a:pPr>
                      <a:r>
                        <a:rPr lang="nl-NL" sz="1300" b="1" dirty="0">
                          <a:solidFill>
                            <a:schemeClr val="tx1"/>
                          </a:solidFill>
                          <a:effectLst/>
                        </a:rPr>
                        <a:t>Je kunt het effect van planten/groen op de omgeving en gezondheid benoemen.</a:t>
                      </a:r>
                      <a:endParaRPr lang="nl-NL"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206171426"/>
                  </a:ext>
                </a:extLst>
              </a:tr>
              <a:tr h="416000">
                <a:tc>
                  <a:txBody>
                    <a:bodyPr/>
                    <a:lstStyle/>
                    <a:p>
                      <a:pPr>
                        <a:spcBef>
                          <a:spcPts val="200"/>
                        </a:spcBef>
                        <a:spcAft>
                          <a:spcPts val="200"/>
                        </a:spcAft>
                        <a:tabLst>
                          <a:tab pos="180340" algn="l"/>
                        </a:tabLst>
                      </a:pPr>
                      <a:r>
                        <a:rPr lang="nl-NL" sz="1300" b="1">
                          <a:solidFill>
                            <a:schemeClr val="tx1"/>
                          </a:solidFill>
                          <a:effectLst/>
                        </a:rPr>
                        <a:t>Gezonde leefstijl (en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begrijpt wat de rol van voeding is bij een gezonde leefstijl en kunt de voordelen ook benoemen.. Daarnaast ben je bekent met alle andere aspecten die van belang zijn bij een gezonde leefstijl.</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9111050"/>
                  </a:ext>
                </a:extLst>
              </a:tr>
              <a:tr h="208000">
                <a:tc>
                  <a:txBody>
                    <a:bodyPr/>
                    <a:lstStyle/>
                    <a:p>
                      <a:pPr>
                        <a:spcBef>
                          <a:spcPts val="200"/>
                        </a:spcBef>
                        <a:spcAft>
                          <a:spcPts val="200"/>
                        </a:spcAft>
                        <a:tabLst>
                          <a:tab pos="180340" algn="l"/>
                        </a:tabLst>
                      </a:pPr>
                      <a:r>
                        <a:rPr lang="nl-NL" sz="1300" b="1">
                          <a:solidFill>
                            <a:schemeClr val="tx1"/>
                          </a:solidFill>
                          <a:effectLst/>
                        </a:rPr>
                        <a:t>Eetgewoontes</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bent bekend met hoe eetgewoontes zich in de tijd hebben ontwikkeld </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3457517453"/>
                  </a:ext>
                </a:extLst>
              </a:tr>
              <a:tr h="208000">
                <a:tc>
                  <a:txBody>
                    <a:bodyPr/>
                    <a:lstStyle/>
                    <a:p>
                      <a:pPr>
                        <a:spcBef>
                          <a:spcPts val="200"/>
                        </a:spcBef>
                        <a:spcAft>
                          <a:spcPts val="200"/>
                        </a:spcAft>
                        <a:tabLst>
                          <a:tab pos="180340" algn="l"/>
                        </a:tabLst>
                      </a:pPr>
                      <a:r>
                        <a:rPr lang="nl-NL" sz="1300" b="1">
                          <a:solidFill>
                            <a:schemeClr val="tx1"/>
                          </a:solidFill>
                          <a:effectLst/>
                        </a:rPr>
                        <a:t>Biologische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weet aan welke voorwaarden biologische voeding moet voldoen.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61024179"/>
                  </a:ext>
                </a:extLst>
              </a:tr>
              <a:tr h="469333">
                <a:tc>
                  <a:txBody>
                    <a:bodyPr/>
                    <a:lstStyle/>
                    <a:p>
                      <a:pPr>
                        <a:spcBef>
                          <a:spcPts val="200"/>
                        </a:spcBef>
                        <a:spcAft>
                          <a:spcPts val="200"/>
                        </a:spcAft>
                        <a:tabLst>
                          <a:tab pos="180340" algn="l"/>
                        </a:tabLst>
                      </a:pPr>
                      <a:r>
                        <a:rPr lang="nl-NL" sz="1300" b="1">
                          <a:solidFill>
                            <a:schemeClr val="tx1"/>
                          </a:solidFill>
                          <a:effectLst/>
                        </a:rPr>
                        <a:t>Duurzame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uitleggen wat duurzame voeding is.</a:t>
                      </a:r>
                    </a:p>
                    <a:p>
                      <a:pPr>
                        <a:spcBef>
                          <a:spcPts val="200"/>
                        </a:spcBef>
                        <a:spcAft>
                          <a:spcPts val="200"/>
                        </a:spcAft>
                        <a:tabLst>
                          <a:tab pos="180340" algn="l"/>
                        </a:tabLst>
                      </a:pPr>
                      <a:r>
                        <a:rPr lang="nl-NL" sz="1300" b="1">
                          <a:solidFill>
                            <a:schemeClr val="tx1"/>
                          </a:solidFill>
                          <a:effectLst/>
                        </a:rPr>
                        <a:t>Je weet wat het verschil tussen duurzame voeding en biologische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41403904"/>
                  </a:ext>
                </a:extLst>
              </a:tr>
              <a:tr h="469333">
                <a:tc>
                  <a:txBody>
                    <a:bodyPr/>
                    <a:lstStyle/>
                    <a:p>
                      <a:pPr>
                        <a:spcAft>
                          <a:spcPts val="0"/>
                        </a:spcAft>
                      </a:pPr>
                      <a:r>
                        <a:rPr lang="nl-NL" sz="1300" b="1">
                          <a:solidFill>
                            <a:schemeClr val="tx1"/>
                          </a:solidFill>
                          <a:effectLst/>
                        </a:rPr>
                        <a:t>Duurzame voedselproductieketen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Bef>
                          <a:spcPts val="200"/>
                        </a:spcBef>
                        <a:spcAft>
                          <a:spcPts val="200"/>
                        </a:spcAft>
                        <a:tabLst>
                          <a:tab pos="180340" algn="l"/>
                        </a:tabLst>
                      </a:pPr>
                      <a:r>
                        <a:rPr lang="nl-NL" sz="1300" b="1" dirty="0">
                          <a:solidFill>
                            <a:schemeClr val="tx1"/>
                          </a:solidFill>
                          <a:effectLst/>
                        </a:rPr>
                        <a:t>Je kan de voedselproductieketen uitleggen en hierbij duurzame voorbeelden adviseren.</a:t>
                      </a:r>
                    </a:p>
                    <a:p>
                      <a:pPr>
                        <a:spcBef>
                          <a:spcPts val="200"/>
                        </a:spcBef>
                        <a:spcAft>
                          <a:spcPts val="200"/>
                        </a:spcAft>
                        <a:tabLst>
                          <a:tab pos="180340" algn="l"/>
                        </a:tabLst>
                      </a:pPr>
                      <a:r>
                        <a:rPr lang="nl-NL" sz="1300" b="1" dirty="0">
                          <a:solidFill>
                            <a:schemeClr val="tx1"/>
                          </a:solidFill>
                          <a:effectLst/>
                        </a:rPr>
                        <a:t>Je kent de 7 stappen die bijdragen tot duurzamer eten en kunt ook uitleggen waarom ze een bijdrage leveren.</a:t>
                      </a:r>
                    </a:p>
                  </a:txBody>
                  <a:tcPr marL="19942" marR="19942" marT="0" marB="0"/>
                </a:tc>
                <a:extLst>
                  <a:ext uri="{0D108BD9-81ED-4DB2-BD59-A6C34878D82A}">
                    <a16:rowId xmlns:a16="http://schemas.microsoft.com/office/drawing/2014/main" val="4116186457"/>
                  </a:ext>
                </a:extLst>
              </a:tr>
              <a:tr h="208000">
                <a:tc>
                  <a:txBody>
                    <a:bodyPr/>
                    <a:lstStyle/>
                    <a:p>
                      <a:pPr>
                        <a:spcAft>
                          <a:spcPts val="0"/>
                        </a:spcAft>
                      </a:pPr>
                      <a:r>
                        <a:rPr lang="nl-NL" sz="1300" b="1">
                          <a:solidFill>
                            <a:schemeClr val="tx1"/>
                          </a:solidFill>
                          <a:effectLst/>
                        </a:rPr>
                        <a:t>Urban farming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a:solidFill>
                            <a:schemeClr val="tx1"/>
                          </a:solidFill>
                          <a:effectLst/>
                        </a:rPr>
                        <a:t>Je kunt uitleggen wat Urban farming is en kunt de relatie leggen met aspecten die bijdragen tot gezondheid.</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310358799"/>
                  </a:ext>
                </a:extLst>
              </a:tr>
              <a:tr h="832000">
                <a:tc>
                  <a:txBody>
                    <a:bodyPr/>
                    <a:lstStyle/>
                    <a:p>
                      <a:pPr>
                        <a:spcAft>
                          <a:spcPts val="0"/>
                        </a:spcAft>
                      </a:pPr>
                      <a:r>
                        <a:rPr lang="nl-NL" sz="1300" b="1">
                          <a:solidFill>
                            <a:schemeClr val="tx1"/>
                          </a:solidFill>
                          <a:effectLst/>
                        </a:rPr>
                        <a:t>Kruiden (en specerijen)</a:t>
                      </a:r>
                      <a:endParaRPr lang="nl-NL"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dirty="0">
                          <a:solidFill>
                            <a:schemeClr val="tx1"/>
                          </a:solidFill>
                          <a:effectLst/>
                        </a:rPr>
                        <a:t>Je weet hoe je kruiden kunt toepassen in een gezonde leefstijl en weet wat signatuurleer is.</a:t>
                      </a:r>
                    </a:p>
                    <a:p>
                      <a:pPr>
                        <a:spcAft>
                          <a:spcPts val="0"/>
                        </a:spcAft>
                      </a:pPr>
                      <a:r>
                        <a:rPr lang="nl-NL" sz="1300" b="1" dirty="0">
                          <a:solidFill>
                            <a:schemeClr val="tx1"/>
                          </a:solidFill>
                          <a:effectLst/>
                        </a:rPr>
                        <a:t>Je kunt benoemen waarom kruiden een belangrijke rol spelen in een duurzame omgeving.</a:t>
                      </a:r>
                    </a:p>
                    <a:p>
                      <a:pPr>
                        <a:spcAft>
                          <a:spcPts val="0"/>
                        </a:spcAft>
                      </a:pPr>
                      <a:r>
                        <a:rPr lang="nl-NL" sz="1300" b="1" dirty="0">
                          <a:solidFill>
                            <a:schemeClr val="tx1"/>
                          </a:solidFill>
                          <a:effectLst/>
                        </a:rPr>
                        <a:t>Je kent voorbeelden welke kruiden en specerijen gebruik kunnen worden als zoutvervangers.</a:t>
                      </a:r>
                    </a:p>
                    <a:p>
                      <a:pPr>
                        <a:spcAft>
                          <a:spcPts val="0"/>
                        </a:spcAft>
                      </a:pPr>
                      <a:r>
                        <a:rPr lang="nl-NL" sz="1300" b="1" dirty="0">
                          <a:solidFill>
                            <a:schemeClr val="tx1"/>
                          </a:solidFill>
                          <a:effectLst/>
                        </a:rPr>
                        <a:t>Je kunt de relatie leggen tussen kruiden en de kwaliteit van landbouw. </a:t>
                      </a:r>
                    </a:p>
                  </a:txBody>
                  <a:tcPr marL="19942" marR="19942" marT="0" marB="0"/>
                </a:tc>
                <a:extLst>
                  <a:ext uri="{0D108BD9-81ED-4DB2-BD59-A6C34878D82A}">
                    <a16:rowId xmlns:a16="http://schemas.microsoft.com/office/drawing/2014/main" val="1166868302"/>
                  </a:ext>
                </a:extLst>
              </a:tr>
            </a:tbl>
          </a:graphicData>
        </a:graphic>
      </p:graphicFrame>
    </p:spTree>
    <p:extLst>
      <p:ext uri="{BB962C8B-B14F-4D97-AF65-F5344CB8AC3E}">
        <p14:creationId xmlns:p14="http://schemas.microsoft.com/office/powerpoint/2010/main" val="335803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33DEEB-7FDD-D640-B40E-2B7FA41EA702}"/>
              </a:ext>
            </a:extLst>
          </p:cNvPr>
          <p:cNvSpPr>
            <a:spLocks noGrp="1"/>
          </p:cNvSpPr>
          <p:nvPr>
            <p:ph type="title"/>
          </p:nvPr>
        </p:nvSpPr>
        <p:spPr>
          <a:xfrm>
            <a:off x="576072" y="238539"/>
            <a:ext cx="11018520" cy="1434415"/>
          </a:xfrm>
        </p:spPr>
        <p:txBody>
          <a:bodyPr anchor="b">
            <a:normAutofit/>
          </a:bodyPr>
          <a:lstStyle/>
          <a:p>
            <a:pPr>
              <a:lnSpc>
                <a:spcPct val="90000"/>
              </a:lnSpc>
            </a:pPr>
            <a:r>
              <a:rPr lang="nl-NL" sz="6100"/>
              <a:t>Podcast voor en door jongeren</a:t>
            </a:r>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8771154-7F5B-8148-B6F9-413367605F3E}"/>
              </a:ext>
            </a:extLst>
          </p:cNvPr>
          <p:cNvSpPr>
            <a:spLocks noGrp="1"/>
          </p:cNvSpPr>
          <p:nvPr>
            <p:ph idx="1"/>
          </p:nvPr>
        </p:nvSpPr>
        <p:spPr>
          <a:xfrm>
            <a:off x="572493" y="2071316"/>
            <a:ext cx="6713552" cy="4119172"/>
          </a:xfrm>
        </p:spPr>
        <p:txBody>
          <a:bodyPr anchor="t">
            <a:normAutofit/>
          </a:bodyPr>
          <a:lstStyle/>
          <a:p>
            <a:r>
              <a:rPr lang="nl-NL" dirty="0"/>
              <a:t>Vanuit thema’s die aansluiten bij deze tijd</a:t>
            </a:r>
          </a:p>
          <a:p>
            <a:r>
              <a:rPr lang="nl-NL" dirty="0"/>
              <a:t>Welke thema’s zijn dan interessant?</a:t>
            </a:r>
          </a:p>
          <a:p>
            <a:r>
              <a:rPr lang="nl-NL" dirty="0"/>
              <a:t>25 september spoorpark Tilburg (</a:t>
            </a:r>
            <a:r>
              <a:rPr lang="nl-NL" dirty="0">
                <a:hlinkClick r:id="rId2"/>
              </a:rPr>
              <a:t>www.vife-avitallife.nl</a:t>
            </a:r>
            <a:r>
              <a:rPr lang="nl-NL" dirty="0"/>
              <a:t> en </a:t>
            </a:r>
            <a:r>
              <a:rPr lang="nl-NL" dirty="0">
                <a:hlinkClick r:id="rId3"/>
              </a:rPr>
              <a:t>https://www.beweegr.nl</a:t>
            </a:r>
            <a:r>
              <a:rPr lang="nl-NL" dirty="0"/>
              <a:t>)</a:t>
            </a:r>
          </a:p>
          <a:p>
            <a:r>
              <a:rPr lang="nl-NL" dirty="0"/>
              <a:t>Wie wil dit mee gaan organiseren?</a:t>
            </a:r>
          </a:p>
          <a:p>
            <a:r>
              <a:rPr lang="nl-NL" dirty="0"/>
              <a:t>Ze zijn ook op zoek naar micro </a:t>
            </a:r>
            <a:r>
              <a:rPr lang="nl-NL" dirty="0" err="1"/>
              <a:t>influencers</a:t>
            </a:r>
            <a:r>
              <a:rPr lang="nl-NL" dirty="0"/>
              <a:t> ( meer dan 3000 volgers) die het event eventueel willen promoten/.</a:t>
            </a:r>
          </a:p>
          <a:p>
            <a:endParaRPr lang="nl-NL" dirty="0"/>
          </a:p>
          <a:p>
            <a:endParaRPr lang="nl-NL" dirty="0"/>
          </a:p>
        </p:txBody>
      </p:sp>
      <p:pic>
        <p:nvPicPr>
          <p:cNvPr id="5" name="Afbeelding 4">
            <a:extLst>
              <a:ext uri="{FF2B5EF4-FFF2-40B4-BE49-F238E27FC236}">
                <a16:creationId xmlns:a16="http://schemas.microsoft.com/office/drawing/2014/main" id="{5CDF9827-41B3-9D41-A59D-EEE2613E82AF}"/>
              </a:ext>
            </a:extLst>
          </p:cNvPr>
          <p:cNvPicPr>
            <a:picLocks noChangeAspect="1"/>
          </p:cNvPicPr>
          <p:nvPr/>
        </p:nvPicPr>
        <p:blipFill rotWithShape="1">
          <a:blip r:embed="rId4"/>
          <a:srcRect l="26915" r="27203"/>
          <a:stretch/>
        </p:blipFill>
        <p:spPr>
          <a:xfrm>
            <a:off x="7675658" y="2093976"/>
            <a:ext cx="3941064" cy="4096512"/>
          </a:xfrm>
          <a:prstGeom prst="rect">
            <a:avLst/>
          </a:prstGeom>
        </p:spPr>
      </p:pic>
    </p:spTree>
    <p:extLst>
      <p:ext uri="{BB962C8B-B14F-4D97-AF65-F5344CB8AC3E}">
        <p14:creationId xmlns:p14="http://schemas.microsoft.com/office/powerpoint/2010/main" val="112386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7EA1E-5931-CD40-B5A2-0F6BBBEED929}"/>
              </a:ext>
            </a:extLst>
          </p:cNvPr>
          <p:cNvSpPr>
            <a:spLocks noGrp="1"/>
          </p:cNvSpPr>
          <p:nvPr>
            <p:ph type="title"/>
          </p:nvPr>
        </p:nvSpPr>
        <p:spPr/>
        <p:txBody>
          <a:bodyPr vert="horz" lIns="91440" tIns="45720" rIns="91440" bIns="45720" rtlCol="0" anchor="b">
            <a:normAutofit fontScale="90000"/>
          </a:bodyPr>
          <a:lstStyle/>
          <a:p>
            <a:br>
              <a:rPr lang="en-US" sz="4400" dirty="0"/>
            </a:br>
            <a:br>
              <a:rPr lang="en-US" sz="2700" dirty="0"/>
            </a:br>
            <a:br>
              <a:rPr lang="en-US" sz="2700" dirty="0"/>
            </a:br>
            <a:r>
              <a:rPr lang="en-US" sz="2800" dirty="0" err="1"/>
              <a:t>Ontwikkeling</a:t>
            </a:r>
            <a:r>
              <a:rPr lang="en-US" sz="2800" dirty="0"/>
              <a:t> </a:t>
            </a:r>
            <a:r>
              <a:rPr lang="en-US" sz="2800" dirty="0" err="1"/>
              <a:t>eetgewoontes</a:t>
            </a:r>
            <a:r>
              <a:rPr lang="en-US" sz="2800" dirty="0"/>
              <a:t> </a:t>
            </a:r>
            <a:br>
              <a:rPr lang="en-US" sz="2700" dirty="0"/>
            </a:br>
            <a:endParaRPr lang="en-US" sz="2700" dirty="0"/>
          </a:p>
        </p:txBody>
      </p:sp>
      <p:pic>
        <p:nvPicPr>
          <p:cNvPr id="5" name="Tijdelijke aanduiding voor inhoud 4" descr="Afbeelding met tekst, whiteboard&#10;&#10;Automatisch gegenereerde beschrijving">
            <a:extLst>
              <a:ext uri="{FF2B5EF4-FFF2-40B4-BE49-F238E27FC236}">
                <a16:creationId xmlns:a16="http://schemas.microsoft.com/office/drawing/2014/main" id="{9C3C901A-2AFC-864D-9481-1000EEB200B8}"/>
              </a:ext>
            </a:extLst>
          </p:cNvPr>
          <p:cNvPicPr>
            <a:picLocks noGrp="1" noChangeAspect="1"/>
          </p:cNvPicPr>
          <p:nvPr>
            <p:ph sz="half" idx="1"/>
          </p:nvPr>
        </p:nvPicPr>
        <p:blipFill>
          <a:blip r:embed="rId2"/>
          <a:stretch>
            <a:fillRect/>
          </a:stretch>
        </p:blipFill>
        <p:spPr>
          <a:xfrm>
            <a:off x="2085975" y="2826544"/>
            <a:ext cx="2997200" cy="2997200"/>
          </a:xfrm>
          <a:prstGeom prst="rect">
            <a:avLst/>
          </a:prstGeom>
        </p:spPr>
      </p:pic>
      <p:sp>
        <p:nvSpPr>
          <p:cNvPr id="3" name="Tijdelijke aanduiding voor inhoud 2">
            <a:extLst>
              <a:ext uri="{FF2B5EF4-FFF2-40B4-BE49-F238E27FC236}">
                <a16:creationId xmlns:a16="http://schemas.microsoft.com/office/drawing/2014/main" id="{C6F5F581-FC02-AA45-B478-311A808CBEC2}"/>
              </a:ext>
            </a:extLst>
          </p:cNvPr>
          <p:cNvSpPr>
            <a:spLocks noGrp="1"/>
          </p:cNvSpPr>
          <p:nvPr>
            <p:ph sz="half" idx="2"/>
          </p:nvPr>
        </p:nvSpPr>
        <p:spPr/>
        <p:txBody>
          <a:bodyPr>
            <a:normAutofit fontScale="92500" lnSpcReduction="10000"/>
          </a:bodyPr>
          <a:lstStyle/>
          <a:p>
            <a:r>
              <a:rPr lang="en-US" dirty="0">
                <a:hlinkClick r:id="rId3"/>
              </a:rPr>
              <a:t>https://www.voedselgeschiedenis.nl/voedselgeschiedenis-van-nederland</a:t>
            </a:r>
            <a:endParaRPr lang="en-US" dirty="0"/>
          </a:p>
          <a:p>
            <a:r>
              <a:rPr lang="nl-NL" dirty="0"/>
              <a:t>Van voedsel tekort (tot 1945) naar gezondheid gemak en exotisme( na 1945) naar </a:t>
            </a:r>
            <a:r>
              <a:rPr lang="nl-NL" dirty="0" err="1"/>
              <a:t>superfoods</a:t>
            </a:r>
            <a:r>
              <a:rPr lang="nl-NL" dirty="0"/>
              <a:t>, kant en klaar en authentiek (20</a:t>
            </a:r>
            <a:r>
              <a:rPr lang="nl-NL" baseline="30000" dirty="0"/>
              <a:t>ste</a:t>
            </a:r>
            <a:r>
              <a:rPr lang="nl-NL" dirty="0"/>
              <a:t> eeuw)</a:t>
            </a:r>
          </a:p>
          <a:p>
            <a:endParaRPr lang="nl-NL" dirty="0"/>
          </a:p>
        </p:txBody>
      </p:sp>
    </p:spTree>
    <p:extLst>
      <p:ext uri="{BB962C8B-B14F-4D97-AF65-F5344CB8AC3E}">
        <p14:creationId xmlns:p14="http://schemas.microsoft.com/office/powerpoint/2010/main" val="347509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computer, toetsenbord, speelgoed, tafel&#10;&#10;Automatisch gegenereerde beschrijving">
            <a:extLst>
              <a:ext uri="{FF2B5EF4-FFF2-40B4-BE49-F238E27FC236}">
                <a16:creationId xmlns:a16="http://schemas.microsoft.com/office/drawing/2014/main" id="{1CC8296B-95AE-7E40-81F7-CF7B4258E743}"/>
              </a:ext>
            </a:extLst>
          </p:cNvPr>
          <p:cNvPicPr>
            <a:picLocks noGrp="1" noChangeAspect="1"/>
          </p:cNvPicPr>
          <p:nvPr>
            <p:ph idx="1"/>
          </p:nvPr>
        </p:nvPicPr>
        <p:blipFill rotWithShape="1">
          <a:blip r:embed="rId2"/>
          <a:srcRect l="8808" r="18553"/>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72401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0676543D-7567-7243-B0E7-743CE3A04D61}"/>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t>Go for it!</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tekst, tekening&#10;&#10;Automatisch gegenereerde beschrijving">
            <a:extLst>
              <a:ext uri="{FF2B5EF4-FFF2-40B4-BE49-F238E27FC236}">
                <a16:creationId xmlns:a16="http://schemas.microsoft.com/office/drawing/2014/main" id="{0210F55A-DCAB-6241-8084-795B9E159DED}"/>
              </a:ext>
            </a:extLst>
          </p:cNvPr>
          <p:cNvPicPr>
            <a:picLocks noGrp="1" noChangeAspect="1"/>
          </p:cNvPicPr>
          <p:nvPr>
            <p:ph idx="4294967295"/>
          </p:nvPr>
        </p:nvPicPr>
        <p:blipFill>
          <a:blip r:embed="rId2"/>
          <a:stretch>
            <a:fillRect/>
          </a:stretch>
        </p:blipFill>
        <p:spPr>
          <a:xfrm>
            <a:off x="4898967" y="1545477"/>
            <a:ext cx="6921940" cy="3876286"/>
          </a:xfrm>
          <a:prstGeom prst="rect">
            <a:avLst/>
          </a:prstGeom>
        </p:spPr>
      </p:pic>
    </p:spTree>
    <p:extLst>
      <p:ext uri="{BB962C8B-B14F-4D97-AF65-F5344CB8AC3E}">
        <p14:creationId xmlns:p14="http://schemas.microsoft.com/office/powerpoint/2010/main" val="242277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A3A791-AB89-6A46-B61C-776EE20AE907}"/>
              </a:ext>
            </a:extLst>
          </p:cNvPr>
          <p:cNvSpPr>
            <a:spLocks noGrp="1"/>
          </p:cNvSpPr>
          <p:nvPr>
            <p:ph type="title"/>
          </p:nvPr>
        </p:nvSpPr>
        <p:spPr>
          <a:xfrm>
            <a:off x="612648" y="1078992"/>
            <a:ext cx="6268770" cy="1536192"/>
          </a:xfrm>
        </p:spPr>
        <p:txBody>
          <a:bodyPr anchor="b">
            <a:normAutofit/>
          </a:bodyPr>
          <a:lstStyle/>
          <a:p>
            <a:r>
              <a:rPr lang="nl-NL" sz="5200"/>
              <a:t>Specialisatie volgend jaar</a:t>
            </a:r>
          </a:p>
        </p:txBody>
      </p:sp>
      <p:sp>
        <p:nvSpPr>
          <p:cNvPr id="12" name="Rectangle 1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0B391B8A-B2B7-6540-8DBA-AAD4D1F1B16C}"/>
              </a:ext>
            </a:extLst>
          </p:cNvPr>
          <p:cNvPicPr>
            <a:picLocks noChangeAspect="1"/>
          </p:cNvPicPr>
          <p:nvPr/>
        </p:nvPicPr>
        <p:blipFill>
          <a:blip r:embed="rId2"/>
          <a:stretch>
            <a:fillRect/>
          </a:stretch>
        </p:blipFill>
        <p:spPr>
          <a:xfrm>
            <a:off x="7494066" y="613200"/>
            <a:ext cx="4237686" cy="5556077"/>
          </a:xfrm>
          <a:prstGeom prst="rect">
            <a:avLst/>
          </a:prstGeom>
        </p:spPr>
      </p:pic>
    </p:spTree>
    <p:extLst>
      <p:ext uri="{BB962C8B-B14F-4D97-AF65-F5344CB8AC3E}">
        <p14:creationId xmlns:p14="http://schemas.microsoft.com/office/powerpoint/2010/main" val="63361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Zomeraccessoires op een verweerde blauwe tafel">
            <a:extLst>
              <a:ext uri="{FF2B5EF4-FFF2-40B4-BE49-F238E27FC236}">
                <a16:creationId xmlns:a16="http://schemas.microsoft.com/office/drawing/2014/main" id="{90544C7D-D37C-1546-A6EC-13269FDD198D}"/>
              </a:ext>
            </a:extLst>
          </p:cNvPr>
          <p:cNvPicPr>
            <a:picLocks noChangeAspect="1"/>
          </p:cNvPicPr>
          <p:nvPr/>
        </p:nvPicPr>
        <p:blipFill rotWithShape="1">
          <a:blip r:embed="rId2"/>
          <a:srcRect l="921" r="7077" b="-1"/>
          <a:stretch/>
        </p:blipFill>
        <p:spPr>
          <a:xfrm>
            <a:off x="20" y="10"/>
            <a:ext cx="12191981" cy="6857990"/>
          </a:xfrm>
          <a:prstGeom prst="rect">
            <a:avLst/>
          </a:prstGeom>
        </p:spPr>
      </p:pic>
      <p:sp>
        <p:nvSpPr>
          <p:cNvPr id="26" name="Rectangle 2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474078A-E1CA-2440-846C-E7BA2DB65820}"/>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r>
              <a:rPr lang="en-US" sz="6600" dirty="0" err="1"/>
              <a:t>Succes</a:t>
            </a:r>
            <a:r>
              <a:rPr lang="en-US" sz="6600" dirty="0"/>
              <a:t> met de </a:t>
            </a:r>
            <a:r>
              <a:rPr lang="en-US" sz="6600" dirty="0" err="1"/>
              <a:t>toets</a:t>
            </a:r>
            <a:r>
              <a:rPr lang="en-US" sz="6600" dirty="0"/>
              <a:t> </a:t>
            </a:r>
            <a:r>
              <a:rPr lang="en-US" sz="6600" dirty="0" err="1"/>
              <a:t>en</a:t>
            </a:r>
            <a:r>
              <a:rPr lang="en-US" sz="6600" dirty="0"/>
              <a:t> </a:t>
            </a:r>
            <a:r>
              <a:rPr lang="en-US" sz="6600" dirty="0" err="1"/>
              <a:t>een</a:t>
            </a:r>
            <a:r>
              <a:rPr lang="en-US" sz="6600" dirty="0"/>
              <a:t> hele </a:t>
            </a:r>
            <a:r>
              <a:rPr lang="en-US" sz="6600" dirty="0" err="1"/>
              <a:t>fijne</a:t>
            </a:r>
            <a:r>
              <a:rPr lang="en-US" sz="6600" dirty="0"/>
              <a:t> </a:t>
            </a:r>
            <a:r>
              <a:rPr lang="en-US" sz="6600" dirty="0" err="1"/>
              <a:t>vakantie</a:t>
            </a:r>
            <a:r>
              <a:rPr lang="en-US" sz="6600" dirty="0"/>
              <a:t>!!!</a:t>
            </a:r>
          </a:p>
        </p:txBody>
      </p:sp>
      <p:sp>
        <p:nvSpPr>
          <p:cNvPr id="28" name="Rectangle: Rounded Corners 2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5197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BrushVTI">
  <a:themeElements>
    <a:clrScheme name="AnalogousFromRegularSeedLeftStep">
      <a:dk1>
        <a:srgbClr val="000000"/>
      </a:dk1>
      <a:lt1>
        <a:srgbClr val="FFFFFF"/>
      </a:lt1>
      <a:dk2>
        <a:srgbClr val="413024"/>
      </a:dk2>
      <a:lt2>
        <a:srgbClr val="E2E7E8"/>
      </a:lt2>
      <a:accent1>
        <a:srgbClr val="C35E4D"/>
      </a:accent1>
      <a:accent2>
        <a:srgbClr val="B13B5B"/>
      </a:accent2>
      <a:accent3>
        <a:srgbClr val="C34D9E"/>
      </a:accent3>
      <a:accent4>
        <a:srgbClr val="A53BB1"/>
      </a:accent4>
      <a:accent5>
        <a:srgbClr val="864DC3"/>
      </a:accent5>
      <a:accent6>
        <a:srgbClr val="5952BB"/>
      </a:accent6>
      <a:hlink>
        <a:srgbClr val="348E9E"/>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48</TotalTime>
  <Words>520</Words>
  <Application>Microsoft Macintosh PowerPoint</Application>
  <PresentationFormat>Breedbeeld</PresentationFormat>
  <Paragraphs>52</Paragraphs>
  <Slides>8</Slides>
  <Notes>0</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8</vt:i4>
      </vt:variant>
    </vt:vector>
  </HeadingPairs>
  <TitlesOfParts>
    <vt:vector size="18" baseType="lpstr">
      <vt:lpstr>Arial</vt:lpstr>
      <vt:lpstr>Avenir Next LT Pro</vt:lpstr>
      <vt:lpstr>Calibri</vt:lpstr>
      <vt:lpstr>Century Gothic</vt:lpstr>
      <vt:lpstr>Elephant</vt:lpstr>
      <vt:lpstr>Modern Love</vt:lpstr>
      <vt:lpstr>The Hand</vt:lpstr>
      <vt:lpstr>AccentBoxVTI</vt:lpstr>
      <vt:lpstr>BrushVTI</vt:lpstr>
      <vt:lpstr>SketchyVTI</vt:lpstr>
      <vt:lpstr>Herhaling week 8</vt:lpstr>
      <vt:lpstr> Begrippenlijst</vt:lpstr>
      <vt:lpstr>Podcast voor en door jongeren</vt:lpstr>
      <vt:lpstr>   Ontwikkeling eetgewoontes  </vt:lpstr>
      <vt:lpstr>PowerPoint-presentatie</vt:lpstr>
      <vt:lpstr>Go for it!</vt:lpstr>
      <vt:lpstr>Specialisatie volgend jaar</vt:lpstr>
      <vt:lpstr>Succes met de toets en een hele fijne vakantie!!!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Herhaling week 8</dc:title>
  <dc:creator>Mariska de Rouw</dc:creator>
  <cp:lastModifiedBy>Mariska de Rouw</cp:lastModifiedBy>
  <cp:revision>7</cp:revision>
  <dcterms:created xsi:type="dcterms:W3CDTF">2020-06-25T13:18:38Z</dcterms:created>
  <dcterms:modified xsi:type="dcterms:W3CDTF">2021-06-30T07:41:16Z</dcterms:modified>
</cp:coreProperties>
</file>